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40"/>
  </p:notesMasterIdLst>
  <p:sldIdLst>
    <p:sldId id="256" r:id="rId2"/>
    <p:sldId id="257" r:id="rId3"/>
    <p:sldId id="259" r:id="rId4"/>
    <p:sldId id="260" r:id="rId5"/>
    <p:sldId id="305" r:id="rId6"/>
    <p:sldId id="285" r:id="rId7"/>
    <p:sldId id="295" r:id="rId8"/>
    <p:sldId id="286" r:id="rId9"/>
    <p:sldId id="306" r:id="rId10"/>
    <p:sldId id="287" r:id="rId11"/>
    <p:sldId id="313" r:id="rId12"/>
    <p:sldId id="297" r:id="rId13"/>
    <p:sldId id="288" r:id="rId14"/>
    <p:sldId id="302" r:id="rId15"/>
    <p:sldId id="310" r:id="rId16"/>
    <p:sldId id="301" r:id="rId17"/>
    <p:sldId id="289" r:id="rId18"/>
    <p:sldId id="314" r:id="rId19"/>
    <p:sldId id="307" r:id="rId20"/>
    <p:sldId id="315" r:id="rId21"/>
    <p:sldId id="318" r:id="rId22"/>
    <p:sldId id="319" r:id="rId23"/>
    <p:sldId id="316" r:id="rId24"/>
    <p:sldId id="317" r:id="rId25"/>
    <p:sldId id="293" r:id="rId26"/>
    <p:sldId id="290" r:id="rId27"/>
    <p:sldId id="303" r:id="rId28"/>
    <p:sldId id="304" r:id="rId29"/>
    <p:sldId id="309" r:id="rId30"/>
    <p:sldId id="299" r:id="rId31"/>
    <p:sldId id="320" r:id="rId32"/>
    <p:sldId id="321" r:id="rId33"/>
    <p:sldId id="323" r:id="rId34"/>
    <p:sldId id="322" r:id="rId35"/>
    <p:sldId id="291" r:id="rId36"/>
    <p:sldId id="292" r:id="rId37"/>
    <p:sldId id="261" r:id="rId38"/>
    <p:sldId id="280" r:id="rId39"/>
  </p:sldIdLst>
  <p:sldSz cx="9144000" cy="5143500" type="screen16x9"/>
  <p:notesSz cx="6858000" cy="9144000"/>
  <p:embeddedFontLst>
    <p:embeddedFont>
      <p:font typeface="Aparajita" panose="02020603050405020304" pitchFamily="18" charset="0"/>
      <p:regular r:id="rId41"/>
      <p:bold r:id="rId42"/>
      <p:italic r:id="rId43"/>
      <p:boldItalic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Helvetica Neue" panose="02000503000000020004" pitchFamily="2" charset="0"/>
      <p:regular r:id="rId49"/>
      <p:bold r:id="rId50"/>
      <p:italic r:id="rId51"/>
      <p:boldItalic r:id="rId52"/>
    </p:embeddedFont>
    <p:embeddedFont>
      <p:font typeface="Muli" pitchFamily="2" charset="77"/>
      <p:regular r:id="rId53"/>
      <p:bold r:id="rId54"/>
      <p:italic r:id="rId55"/>
      <p:boldItalic r:id="rId56"/>
    </p:embeddedFont>
    <p:embeddedFont>
      <p:font typeface="Nixie One" panose="02000503080000020004" pitchFamily="2" charset="0"/>
      <p:regular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5B3B94-0E8E-4C87-A419-B1C83FEEA047}">
  <a:tblStyle styleId="{725B3B94-0E8E-4C87-A419-B1C83FEEA0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25"/>
  </p:normalViewPr>
  <p:slideViewPr>
    <p:cSldViewPr snapToGrid="0" snapToObjects="1">
      <p:cViewPr varScale="1">
        <p:scale>
          <a:sx n="147" d="100"/>
          <a:sy n="147" d="100"/>
        </p:scale>
        <p:origin x="6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D86340-D9D8-9C4F-BC75-51C631437327}" type="doc">
      <dgm:prSet loTypeId="urn:microsoft.com/office/officeart/2005/8/layout/hProcess3" loCatId="" qsTypeId="urn:microsoft.com/office/officeart/2005/8/quickstyle/simple1" qsCatId="simple" csTypeId="urn:microsoft.com/office/officeart/2005/8/colors/accent1_2" csCatId="accent1" phldr="0"/>
      <dgm:spPr/>
    </dgm:pt>
    <dgm:pt modelId="{1122487E-F711-D24C-8D7F-8DCED5D046E1}" type="pres">
      <dgm:prSet presAssocID="{03D86340-D9D8-9C4F-BC75-51C631437327}" presName="Name0" presStyleCnt="0">
        <dgm:presLayoutVars>
          <dgm:dir/>
          <dgm:animLvl val="lvl"/>
          <dgm:resizeHandles val="exact"/>
        </dgm:presLayoutVars>
      </dgm:prSet>
      <dgm:spPr/>
    </dgm:pt>
    <dgm:pt modelId="{0C734454-4964-374F-9AEB-4732B372AD3F}" type="pres">
      <dgm:prSet presAssocID="{03D86340-D9D8-9C4F-BC75-51C631437327}" presName="dummy" presStyleCnt="0"/>
      <dgm:spPr/>
    </dgm:pt>
    <dgm:pt modelId="{F08E6A49-BB0E-0942-A98F-8AC3CFFF4046}" type="pres">
      <dgm:prSet presAssocID="{03D86340-D9D8-9C4F-BC75-51C631437327}" presName="linH" presStyleCnt="0"/>
      <dgm:spPr/>
    </dgm:pt>
    <dgm:pt modelId="{700607F3-AFBD-B04E-AF26-43D6E24CDA5E}" type="pres">
      <dgm:prSet presAssocID="{03D86340-D9D8-9C4F-BC75-51C631437327}" presName="padding1" presStyleCnt="0"/>
      <dgm:spPr/>
    </dgm:pt>
    <dgm:pt modelId="{FBCAB672-7E23-E24E-BE23-9B1F39821B96}" type="pres">
      <dgm:prSet presAssocID="{03D86340-D9D8-9C4F-BC75-51C631437327}" presName="padding2" presStyleCnt="0"/>
      <dgm:spPr/>
    </dgm:pt>
    <dgm:pt modelId="{ADBCD4E9-E20E-6449-984B-F9682E71F760}" type="pres">
      <dgm:prSet presAssocID="{03D86340-D9D8-9C4F-BC75-51C631437327}" presName="negArrow" presStyleCnt="0"/>
      <dgm:spPr/>
    </dgm:pt>
    <dgm:pt modelId="{A782246F-88A0-A244-8F3D-66C9CB799E8C}" type="pres">
      <dgm:prSet presAssocID="{03D86340-D9D8-9C4F-BC75-51C631437327}" presName="backgroundArrow" presStyleLbl="node1" presStyleIdx="0" presStyleCnt="1" custLinFactNeighborX="10001" custLinFactNeighborY="5296"/>
      <dgm:spPr/>
    </dgm:pt>
  </dgm:ptLst>
  <dgm:cxnLst>
    <dgm:cxn modelId="{5F16A08D-3CB0-7C4D-98B3-380EDF2B3545}" type="presOf" srcId="{03D86340-D9D8-9C4F-BC75-51C631437327}" destId="{1122487E-F711-D24C-8D7F-8DCED5D046E1}" srcOrd="0" destOrd="0" presId="urn:microsoft.com/office/officeart/2005/8/layout/hProcess3"/>
    <dgm:cxn modelId="{FD461A7A-4D73-B64D-9982-EE2BA99BDDC1}" type="presParOf" srcId="{1122487E-F711-D24C-8D7F-8DCED5D046E1}" destId="{0C734454-4964-374F-9AEB-4732B372AD3F}" srcOrd="0" destOrd="0" presId="urn:microsoft.com/office/officeart/2005/8/layout/hProcess3"/>
    <dgm:cxn modelId="{00347A0D-D649-8F4A-BE3C-FD75098464E5}" type="presParOf" srcId="{1122487E-F711-D24C-8D7F-8DCED5D046E1}" destId="{F08E6A49-BB0E-0942-A98F-8AC3CFFF4046}" srcOrd="1" destOrd="0" presId="urn:microsoft.com/office/officeart/2005/8/layout/hProcess3"/>
    <dgm:cxn modelId="{9B385C66-5E2E-6B4F-9005-BCAD1515C6E6}" type="presParOf" srcId="{F08E6A49-BB0E-0942-A98F-8AC3CFFF4046}" destId="{700607F3-AFBD-B04E-AF26-43D6E24CDA5E}" srcOrd="0" destOrd="0" presId="urn:microsoft.com/office/officeart/2005/8/layout/hProcess3"/>
    <dgm:cxn modelId="{8B0E2EAC-4B7F-2245-A1B6-CFE4DDAD90A9}" type="presParOf" srcId="{F08E6A49-BB0E-0942-A98F-8AC3CFFF4046}" destId="{FBCAB672-7E23-E24E-BE23-9B1F39821B96}" srcOrd="1" destOrd="0" presId="urn:microsoft.com/office/officeart/2005/8/layout/hProcess3"/>
    <dgm:cxn modelId="{B8708C96-0A3C-6C42-91B5-B851A3DEBA6F}" type="presParOf" srcId="{F08E6A49-BB0E-0942-A98F-8AC3CFFF4046}" destId="{ADBCD4E9-E20E-6449-984B-F9682E71F760}" srcOrd="2" destOrd="0" presId="urn:microsoft.com/office/officeart/2005/8/layout/hProcess3"/>
    <dgm:cxn modelId="{0A9AD298-DD7A-CF41-A7D5-90064A8FCE8B}" type="presParOf" srcId="{F08E6A49-BB0E-0942-A98F-8AC3CFFF4046}" destId="{A782246F-88A0-A244-8F3D-66C9CB799E8C}" srcOrd="3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82246F-88A0-A244-8F3D-66C9CB799E8C}">
      <dsp:nvSpPr>
        <dsp:cNvPr id="0" name=""/>
        <dsp:cNvSpPr/>
      </dsp:nvSpPr>
      <dsp:spPr>
        <a:xfrm>
          <a:off x="586" y="0"/>
          <a:ext cx="600024" cy="359733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35402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130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030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23648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81631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43008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66401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81464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01271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0933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5461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14126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10597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85891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68264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0617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9420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602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94819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0974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569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634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221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6781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3056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5517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 flipH="1">
            <a:off x="3919993" y="3977033"/>
            <a:ext cx="1303500" cy="112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1;p2"/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 flipH="1">
            <a:off x="2809875" y="-172875"/>
            <a:ext cx="1111500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 flipH="1">
            <a:off x="3602723" y="1360109"/>
            <a:ext cx="493800" cy="427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 flipH="1">
            <a:off x="5278915" y="855279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10800000" flipH="1">
            <a:off x="5365799" y="352324"/>
            <a:ext cx="493800" cy="427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5549153" y="1029780"/>
            <a:ext cx="404640" cy="374059"/>
            <a:chOff x="5975075" y="2327500"/>
            <a:chExt cx="420100" cy="388350"/>
          </a:xfrm>
        </p:grpSpPr>
        <p:sp>
          <p:nvSpPr>
            <p:cNvPr id="18" name="Google Shape;18;p2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3253021" y="113273"/>
            <a:ext cx="225085" cy="38996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4380526" y="515192"/>
            <a:ext cx="382958" cy="607111"/>
            <a:chOff x="6718575" y="2318625"/>
            <a:chExt cx="256950" cy="407375"/>
          </a:xfrm>
        </p:grpSpPr>
        <p:sp>
          <p:nvSpPr>
            <p:cNvPr id="22" name="Google Shape;22;p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199464" y="902959"/>
            <a:ext cx="395018" cy="403297"/>
            <a:chOff x="3951850" y="2985350"/>
            <a:chExt cx="407950" cy="416500"/>
          </a:xfrm>
        </p:grpSpPr>
        <p:sp>
          <p:nvSpPr>
            <p:cNvPr id="31" name="Google Shape;31;p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2"/>
          <p:cNvSpPr/>
          <p:nvPr/>
        </p:nvSpPr>
        <p:spPr>
          <a:xfrm rot="10800000" flipH="1">
            <a:off x="5010533" y="4576648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 rot="10800000" flipH="1">
            <a:off x="5133679" y="4056450"/>
            <a:ext cx="540000" cy="467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10800000" flipH="1">
            <a:off x="3530384" y="4576662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5370705" y="4867761"/>
            <a:ext cx="312503" cy="312484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2"/>
          <p:cNvGrpSpPr/>
          <p:nvPr/>
        </p:nvGrpSpPr>
        <p:grpSpPr>
          <a:xfrm>
            <a:off x="5772009" y="4056440"/>
            <a:ext cx="573943" cy="550550"/>
            <a:chOff x="5241175" y="4959100"/>
            <a:chExt cx="539775" cy="517775"/>
          </a:xfrm>
        </p:grpSpPr>
        <p:sp>
          <p:nvSpPr>
            <p:cNvPr id="41" name="Google Shape;41;p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2"/>
          <p:cNvSpPr/>
          <p:nvPr/>
        </p:nvSpPr>
        <p:spPr>
          <a:xfrm>
            <a:off x="3429208" y="3904791"/>
            <a:ext cx="377839" cy="343685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10800000" flipH="1">
            <a:off x="-94969" y="303826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3"/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"/>
          <p:cNvSpPr/>
          <p:nvPr/>
        </p:nvSpPr>
        <p:spPr>
          <a:xfrm rot="10800000" flipH="1">
            <a:off x="66674" y="31354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 rot="10800000" flipH="1">
            <a:off x="828675" y="35165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 rot="10800000" flipH="1">
            <a:off x="761999" y="8779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 rot="10800000" flipH="1">
            <a:off x="793851" y="4692801"/>
            <a:ext cx="517500" cy="4479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3"/>
          <p:cNvGrpSpPr/>
          <p:nvPr/>
        </p:nvGrpSpPr>
        <p:grpSpPr>
          <a:xfrm>
            <a:off x="996359" y="1070668"/>
            <a:ext cx="351204" cy="324661"/>
            <a:chOff x="5975075" y="2327500"/>
            <a:chExt cx="420100" cy="388350"/>
          </a:xfrm>
        </p:grpSpPr>
        <p:sp>
          <p:nvSpPr>
            <p:cNvPr id="58" name="Google Shape;58;p3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3"/>
          <p:cNvSpPr/>
          <p:nvPr/>
        </p:nvSpPr>
        <p:spPr>
          <a:xfrm>
            <a:off x="393600" y="334662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3"/>
          <p:cNvGrpSpPr/>
          <p:nvPr/>
        </p:nvGrpSpPr>
        <p:grpSpPr>
          <a:xfrm>
            <a:off x="305253" y="553856"/>
            <a:ext cx="247469" cy="392302"/>
            <a:chOff x="6718575" y="2318625"/>
            <a:chExt cx="256950" cy="407375"/>
          </a:xfrm>
        </p:grpSpPr>
        <p:sp>
          <p:nvSpPr>
            <p:cNvPr id="62" name="Google Shape;62;p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3"/>
          <p:cNvGrpSpPr/>
          <p:nvPr/>
        </p:nvGrpSpPr>
        <p:grpSpPr>
          <a:xfrm>
            <a:off x="1419984" y="3634331"/>
            <a:ext cx="342882" cy="350068"/>
            <a:chOff x="3951850" y="2985350"/>
            <a:chExt cx="407950" cy="416500"/>
          </a:xfrm>
        </p:grpSpPr>
        <p:sp>
          <p:nvSpPr>
            <p:cNvPr id="71" name="Google Shape;71;p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3"/>
          <p:cNvSpPr/>
          <p:nvPr/>
        </p:nvSpPr>
        <p:spPr>
          <a:xfrm rot="10800000" flipH="1">
            <a:off x="733424" y="39360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/>
          <p:nvPr/>
        </p:nvSpPr>
        <p:spPr>
          <a:xfrm rot="10800000" flipH="1">
            <a:off x="738525" y="1008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"/>
          <p:cNvSpPr/>
          <p:nvPr/>
        </p:nvSpPr>
        <p:spPr>
          <a:xfrm rot="10800000" flipH="1">
            <a:off x="-291325" y="4148475"/>
            <a:ext cx="1182300" cy="1023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 rot="10800000" flipH="1">
            <a:off x="420725" y="-652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>
            <a:off x="1019338" y="416705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50285" y="1452794"/>
            <a:ext cx="624844" cy="599376"/>
            <a:chOff x="5241175" y="4959100"/>
            <a:chExt cx="539775" cy="517775"/>
          </a:xfrm>
        </p:grpSpPr>
        <p:sp>
          <p:nvSpPr>
            <p:cNvPr id="81" name="Google Shape;81;p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3"/>
          <p:cNvSpPr/>
          <p:nvPr/>
        </p:nvSpPr>
        <p:spPr>
          <a:xfrm>
            <a:off x="47199" y="4430470"/>
            <a:ext cx="505231" cy="459562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/>
          <p:nvPr/>
        </p:nvSpPr>
        <p:spPr>
          <a:xfrm rot="10800000" flipH="1">
            <a:off x="-94969" y="619169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Google Shape;90;p4"/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92" name="Google Shape;92;p4"/>
          <p:cNvSpPr/>
          <p:nvPr/>
        </p:nvSpPr>
        <p:spPr>
          <a:xfrm rot="10800000" flipH="1">
            <a:off x="-123826" y="28115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"/>
          <p:cNvSpPr/>
          <p:nvPr/>
        </p:nvSpPr>
        <p:spPr>
          <a:xfrm rot="10800000" flipH="1">
            <a:off x="638175" y="3192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"/>
          <p:cNvSpPr/>
          <p:nvPr/>
        </p:nvSpPr>
        <p:spPr>
          <a:xfrm rot="10800000" flipH="1">
            <a:off x="752474" y="120180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"/>
          <p:cNvSpPr/>
          <p:nvPr/>
        </p:nvSpPr>
        <p:spPr>
          <a:xfrm rot="10800000" flipH="1">
            <a:off x="657225" y="4380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4"/>
          <p:cNvGrpSpPr/>
          <p:nvPr/>
        </p:nvGrpSpPr>
        <p:grpSpPr>
          <a:xfrm>
            <a:off x="986834" y="1394518"/>
            <a:ext cx="351204" cy="324661"/>
            <a:chOff x="5975075" y="2327500"/>
            <a:chExt cx="420100" cy="388350"/>
          </a:xfrm>
        </p:grpSpPr>
        <p:sp>
          <p:nvSpPr>
            <p:cNvPr id="97" name="Google Shape;97;p4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4"/>
          <p:cNvSpPr/>
          <p:nvPr/>
        </p:nvSpPr>
        <p:spPr>
          <a:xfrm>
            <a:off x="203100" y="30227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" name="Google Shape;100;p4"/>
          <p:cNvGrpSpPr/>
          <p:nvPr/>
        </p:nvGrpSpPr>
        <p:grpSpPr>
          <a:xfrm>
            <a:off x="295728" y="877706"/>
            <a:ext cx="247469" cy="392302"/>
            <a:chOff x="6718575" y="2318625"/>
            <a:chExt cx="256950" cy="407375"/>
          </a:xfrm>
        </p:grpSpPr>
        <p:sp>
          <p:nvSpPr>
            <p:cNvPr id="101" name="Google Shape;101;p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109;p4"/>
          <p:cNvGrpSpPr/>
          <p:nvPr/>
        </p:nvGrpSpPr>
        <p:grpSpPr>
          <a:xfrm>
            <a:off x="1229484" y="3310481"/>
            <a:ext cx="342882" cy="350068"/>
            <a:chOff x="3951850" y="2985350"/>
            <a:chExt cx="407950" cy="416500"/>
          </a:xfrm>
        </p:grpSpPr>
        <p:sp>
          <p:nvSpPr>
            <p:cNvPr id="110" name="Google Shape;110;p4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4"/>
          <p:cNvSpPr/>
          <p:nvPr/>
        </p:nvSpPr>
        <p:spPr>
          <a:xfrm rot="10800000" flipH="1">
            <a:off x="542924" y="36121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"/>
          <p:cNvSpPr/>
          <p:nvPr/>
        </p:nvSpPr>
        <p:spPr>
          <a:xfrm rot="10800000" flipH="1">
            <a:off x="729000" y="424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"/>
          <p:cNvSpPr/>
          <p:nvPr/>
        </p:nvSpPr>
        <p:spPr>
          <a:xfrm rot="10800000" flipH="1">
            <a:off x="-115052" y="3996025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"/>
          <p:cNvSpPr/>
          <p:nvPr/>
        </p:nvSpPr>
        <p:spPr>
          <a:xfrm rot="10800000" flipH="1">
            <a:off x="411200" y="2586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"/>
          <p:cNvSpPr/>
          <p:nvPr/>
        </p:nvSpPr>
        <p:spPr>
          <a:xfrm>
            <a:off x="828838" y="38432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4"/>
          <p:cNvGrpSpPr/>
          <p:nvPr/>
        </p:nvGrpSpPr>
        <p:grpSpPr>
          <a:xfrm>
            <a:off x="67092" y="1681690"/>
            <a:ext cx="455624" cy="437054"/>
            <a:chOff x="5241175" y="4959100"/>
            <a:chExt cx="539775" cy="517775"/>
          </a:xfrm>
        </p:grpSpPr>
        <p:sp>
          <p:nvSpPr>
            <p:cNvPr id="120" name="Google Shape;120;p4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4"/>
          <p:cNvSpPr/>
          <p:nvPr/>
        </p:nvSpPr>
        <p:spPr>
          <a:xfrm>
            <a:off x="144926" y="4214500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"/>
          <p:cNvSpPr txBox="1"/>
          <p:nvPr/>
        </p:nvSpPr>
        <p:spPr>
          <a:xfrm>
            <a:off x="94000" y="1929581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  <a:endParaRPr sz="120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28" name="Google Shape;128;p4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p5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5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Font typeface="Muli"/>
              <a:buChar char="◇"/>
              <a:defRPr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134" name="Google Shape;134;p5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5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5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5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5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" name="Google Shape;142;p5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43" name="Google Shape;143;p5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5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5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147;p5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148" name="Google Shape;148;p5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5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" name="Google Shape;155;p5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56" name="Google Shape;156;p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5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65" name="Google Shape;165;p5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7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7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7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7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" name="Google Shape;222;p7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23" name="Google Shape;223;p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7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" name="Google Shape;226;p7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27" name="Google Shape;227;p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" name="Google Shape;235;p7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36" name="Google Shape;236;p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3" name="Google Shape;243;p8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4" name="Google Shape;244;p8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8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8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8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8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9" name="Google Shape;249;p8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50" name="Google Shape;250;p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" name="Google Shape;252;p8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" name="Google Shape;253;p8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54" name="Google Shape;254;p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" name="Google Shape;262;p8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63" name="Google Shape;263;p8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p8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8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8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8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8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" name="Google Shape;272;p8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73" name="Google Shape;273;p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9" name="Google Shape;279;p8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8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0"/>
          <p:cNvSpPr/>
          <p:nvPr/>
        </p:nvSpPr>
        <p:spPr>
          <a:xfrm rot="10800000" flipH="1">
            <a:off x="8218352" y="4121459"/>
            <a:ext cx="685200" cy="59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10"/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10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0"/>
          <p:cNvSpPr/>
          <p:nvPr/>
        </p:nvSpPr>
        <p:spPr>
          <a:xfrm rot="10800000" flipH="1">
            <a:off x="503116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0"/>
          <p:cNvSpPr/>
          <p:nvPr/>
        </p:nvSpPr>
        <p:spPr>
          <a:xfrm rot="10800000" flipH="1">
            <a:off x="1208424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0"/>
          <p:cNvSpPr/>
          <p:nvPr/>
        </p:nvSpPr>
        <p:spPr>
          <a:xfrm rot="10800000" flipH="1">
            <a:off x="247753" y="49693"/>
            <a:ext cx="295200" cy="255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0"/>
          <p:cNvSpPr/>
          <p:nvPr/>
        </p:nvSpPr>
        <p:spPr>
          <a:xfrm rot="10800000" flipH="1">
            <a:off x="8763568" y="4485979"/>
            <a:ext cx="543000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0"/>
          <p:cNvSpPr/>
          <p:nvPr/>
        </p:nvSpPr>
        <p:spPr>
          <a:xfrm rot="10800000" flipH="1">
            <a:off x="8523810" y="4741100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0"/>
          <p:cNvSpPr/>
          <p:nvPr/>
        </p:nvSpPr>
        <p:spPr>
          <a:xfrm rot="10800000" flipH="1">
            <a:off x="8322785" y="3628023"/>
            <a:ext cx="543000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0"/>
          <p:cNvSpPr/>
          <p:nvPr/>
        </p:nvSpPr>
        <p:spPr>
          <a:xfrm rot="10800000" flipH="1">
            <a:off x="8763569" y="4009882"/>
            <a:ext cx="237600" cy="2058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6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52.201.68.14:8501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1"/>
          <p:cNvSpPr txBox="1">
            <a:spLocks noGrp="1"/>
          </p:cNvSpPr>
          <p:nvPr>
            <p:ph type="ctrTitle"/>
          </p:nvPr>
        </p:nvSpPr>
        <p:spPr>
          <a:xfrm>
            <a:off x="1400250" y="2174706"/>
            <a:ext cx="6343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CA" dirty="0"/>
              <a:t>PROJECT </a:t>
            </a:r>
            <a:r>
              <a:rPr lang="en-CA" b="1" dirty="0"/>
              <a:t>TITAN-X</a:t>
            </a:r>
            <a:br>
              <a:rPr lang="en-CA" dirty="0"/>
            </a:br>
            <a:r>
              <a:rPr lang="en-CA" sz="3000" dirty="0" err="1"/>
              <a:t>Team</a:t>
            </a:r>
            <a:r>
              <a:rPr lang="en-CA" sz="3000" i="1" dirty="0" err="1"/>
              <a:t>Ace</a:t>
            </a:r>
            <a:endParaRPr lang="en-CA" sz="3000" i="1" dirty="0"/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</a:t>
            </a:r>
            <a:endParaRPr i="1"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Nixie One"/>
                <a:sym typeface="Nixie One"/>
              </a:rPr>
              <a:t>4</a:t>
            </a:r>
            <a:endParaRPr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019216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9"/>
          <p:cNvSpPr txBox="1">
            <a:spLocks noGrp="1"/>
          </p:cNvSpPr>
          <p:nvPr>
            <p:ph type="title"/>
          </p:nvPr>
        </p:nvSpPr>
        <p:spPr>
          <a:xfrm>
            <a:off x="1732700" y="1218765"/>
            <a:ext cx="5868747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Stock Price Prediction </a:t>
            </a:r>
            <a:endParaRPr dirty="0"/>
          </a:p>
        </p:txBody>
      </p:sp>
      <p:sp>
        <p:nvSpPr>
          <p:cNvPr id="410" name="Google Shape;410;p1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D88648-29ED-0240-8D09-560560553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7906" y="2430986"/>
            <a:ext cx="2407585" cy="2544900"/>
          </a:xfrm>
        </p:spPr>
        <p:txBody>
          <a:bodyPr/>
          <a:lstStyle/>
          <a:p>
            <a:r>
              <a:rPr lang="en-CA" dirty="0"/>
              <a:t>Using an API called '</a:t>
            </a:r>
            <a:r>
              <a:rPr lang="en-CA" dirty="0" err="1"/>
              <a:t>pandas_datareader.data</a:t>
            </a:r>
            <a:r>
              <a:rPr lang="en-CA" dirty="0"/>
              <a:t>' to get the stock data from Yahoo Finance</a:t>
            </a:r>
            <a:endParaRPr lang="en-US" dirty="0"/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ABB817-94CF-5E46-876B-002F1C042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155" y="2354155"/>
            <a:ext cx="5628087" cy="227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4461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9"/>
          <p:cNvSpPr txBox="1">
            <a:spLocks noGrp="1"/>
          </p:cNvSpPr>
          <p:nvPr>
            <p:ph type="title"/>
          </p:nvPr>
        </p:nvSpPr>
        <p:spPr>
          <a:xfrm>
            <a:off x="2099850" y="662174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NLP</a:t>
            </a:r>
            <a:endParaRPr dirty="0"/>
          </a:p>
        </p:txBody>
      </p:sp>
      <p:sp>
        <p:nvSpPr>
          <p:cNvPr id="410" name="Google Shape;410;p1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64E3DE1-387F-374A-AD2E-977C15772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305" y="1652606"/>
            <a:ext cx="4944300" cy="3200551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632FD4-78B2-AC4C-90BB-E89D098EEEE0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931963" y="1980431"/>
            <a:ext cx="2176800" cy="2544900"/>
          </a:xfrm>
        </p:spPr>
        <p:txBody>
          <a:bodyPr/>
          <a:lstStyle/>
          <a:p>
            <a:r>
              <a:rPr lang="en-CA" dirty="0"/>
              <a:t>Scrapped from Yahoo Finance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94580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Pre-Processing</a:t>
            </a:r>
            <a:endParaRPr i="1"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Nixie One"/>
                <a:sym typeface="Nixie One"/>
              </a:rPr>
              <a:t>5</a:t>
            </a:r>
            <a:endParaRPr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36919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9"/>
          <p:cNvSpPr txBox="1">
            <a:spLocks noGrp="1"/>
          </p:cNvSpPr>
          <p:nvPr>
            <p:ph type="title"/>
          </p:nvPr>
        </p:nvSpPr>
        <p:spPr>
          <a:xfrm>
            <a:off x="1723991" y="861714"/>
            <a:ext cx="686266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Stock Price Prediction-Long Term </a:t>
            </a:r>
            <a:endParaRPr sz="3000" dirty="0"/>
          </a:p>
        </p:txBody>
      </p:sp>
      <p:sp>
        <p:nvSpPr>
          <p:cNvPr id="410" name="Google Shape;410;p1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D88648-29ED-0240-8D09-560560553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1861" y="2359424"/>
            <a:ext cx="3075495" cy="2544900"/>
          </a:xfrm>
        </p:spPr>
        <p:txBody>
          <a:bodyPr/>
          <a:lstStyle/>
          <a:p>
            <a:r>
              <a:rPr lang="en-US" sz="1800" dirty="0"/>
              <a:t>Extract the year, month, day from Date</a:t>
            </a:r>
          </a:p>
          <a:p>
            <a:r>
              <a:rPr lang="en-US" sz="1800" dirty="0"/>
              <a:t>Take log of Close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382F10-E227-0C4D-B626-47E904FE6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507" y="2494445"/>
            <a:ext cx="4707172" cy="106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31881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9"/>
          <p:cNvSpPr txBox="1">
            <a:spLocks noGrp="1"/>
          </p:cNvSpPr>
          <p:nvPr>
            <p:ph type="title"/>
          </p:nvPr>
        </p:nvSpPr>
        <p:spPr>
          <a:xfrm>
            <a:off x="1645613" y="1012140"/>
            <a:ext cx="6880078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Stock Price Prediction-Short Term</a:t>
            </a:r>
            <a:endParaRPr sz="3000" dirty="0"/>
          </a:p>
        </p:txBody>
      </p:sp>
      <p:sp>
        <p:nvSpPr>
          <p:cNvPr id="410" name="Google Shape;410;p1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D88648-29ED-0240-8D09-560560553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978" y="2006985"/>
            <a:ext cx="2099673" cy="2544900"/>
          </a:xfrm>
        </p:spPr>
        <p:txBody>
          <a:bodyPr/>
          <a:lstStyle/>
          <a:p>
            <a:r>
              <a:rPr lang="en-US" sz="1800" dirty="0"/>
              <a:t>Create a column date and remove unnecessary columns. We will work with Adj Close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DC3AB0-4DCC-4E98-A60B-4FD724620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292" y="2045151"/>
            <a:ext cx="5581109" cy="246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1083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9"/>
          <p:cNvSpPr txBox="1">
            <a:spLocks noGrp="1"/>
          </p:cNvSpPr>
          <p:nvPr>
            <p:ph type="title"/>
          </p:nvPr>
        </p:nvSpPr>
        <p:spPr>
          <a:xfrm>
            <a:off x="2099850" y="662174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NLP</a:t>
            </a:r>
            <a:endParaRPr dirty="0"/>
          </a:p>
        </p:txBody>
      </p:sp>
      <p:sp>
        <p:nvSpPr>
          <p:cNvPr id="410" name="Google Shape;410;p1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82CC48-5D14-8341-AA41-5A19C40378F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87906" y="2386831"/>
            <a:ext cx="2773345" cy="2544900"/>
          </a:xfrm>
        </p:spPr>
        <p:txBody>
          <a:bodyPr/>
          <a:lstStyle/>
          <a:p>
            <a:r>
              <a:rPr lang="en-US" sz="1800" dirty="0"/>
              <a:t>Select and combine need columns</a:t>
            </a:r>
          </a:p>
          <a:p>
            <a:r>
              <a:rPr lang="en-CA" sz="1800" dirty="0"/>
              <a:t>Cleaning the fields</a:t>
            </a:r>
          </a:p>
          <a:p>
            <a:pPr marL="139700" indent="0">
              <a:buNone/>
            </a:pPr>
            <a:endParaRPr lang="en-US" sz="1800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9D3366-E317-D446-8723-1D5EF9112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233" y="2386831"/>
            <a:ext cx="5208105" cy="152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6943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Architecture Pipeline</a:t>
            </a:r>
            <a:endParaRPr i="1"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Nixie One"/>
                <a:sym typeface="Nixie One"/>
              </a:rPr>
              <a:t>6</a:t>
            </a:r>
            <a:endParaRPr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48972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7"/>
          <p:cNvSpPr txBox="1">
            <a:spLocks noGrp="1"/>
          </p:cNvSpPr>
          <p:nvPr>
            <p:ph type="title"/>
          </p:nvPr>
        </p:nvSpPr>
        <p:spPr>
          <a:xfrm>
            <a:off x="1732700" y="821200"/>
            <a:ext cx="6766866" cy="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Stock Price Prediction-Long Term</a:t>
            </a:r>
            <a:endParaRPr dirty="0"/>
          </a:p>
        </p:txBody>
      </p:sp>
      <p:sp>
        <p:nvSpPr>
          <p:cNvPr id="478" name="Google Shape;478;p27"/>
          <p:cNvSpPr/>
          <p:nvPr/>
        </p:nvSpPr>
        <p:spPr>
          <a:xfrm>
            <a:off x="179080" y="2538860"/>
            <a:ext cx="1692204" cy="1224823"/>
          </a:xfrm>
          <a:prstGeom prst="homePlate">
            <a:avLst>
              <a:gd name="adj" fmla="val 30129"/>
            </a:avLst>
          </a:prstGeom>
          <a:solidFill>
            <a:schemeClr val="accent1">
              <a:lumMod val="20000"/>
              <a:lumOff val="80000"/>
            </a:schemeClr>
          </a:solidFill>
          <a:ln w="114300" cap="flat" cmpd="sng">
            <a:solidFill>
              <a:srgbClr val="00E1C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Get Stock Data Using API</a:t>
            </a:r>
            <a:endParaRPr sz="1100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79" name="Google Shape;479;p27"/>
          <p:cNvSpPr/>
          <p:nvPr/>
        </p:nvSpPr>
        <p:spPr>
          <a:xfrm>
            <a:off x="1935644" y="2538860"/>
            <a:ext cx="1724812" cy="1224823"/>
          </a:xfrm>
          <a:prstGeom prst="chevron">
            <a:avLst>
              <a:gd name="adj" fmla="val 29853"/>
            </a:avLst>
          </a:prstGeom>
          <a:solidFill>
            <a:schemeClr val="accent1">
              <a:lumMod val="20000"/>
              <a:lumOff val="80000"/>
            </a:schemeClr>
          </a:solidFill>
          <a:ln w="114300" cap="flat" cmpd="sng">
            <a:solidFill>
              <a:srgbClr val="19BBD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Feature Engineering</a:t>
            </a:r>
            <a:endParaRPr sz="1100" dirty="0">
              <a:solidFill>
                <a:srgbClr val="19BBD5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80" name="Google Shape;480;p27"/>
          <p:cNvSpPr/>
          <p:nvPr/>
        </p:nvSpPr>
        <p:spPr>
          <a:xfrm>
            <a:off x="3724741" y="2538860"/>
            <a:ext cx="1724812" cy="1224823"/>
          </a:xfrm>
          <a:prstGeom prst="chevron">
            <a:avLst>
              <a:gd name="adj" fmla="val 29853"/>
            </a:avLst>
          </a:prstGeom>
          <a:solidFill>
            <a:schemeClr val="accent1">
              <a:lumMod val="20000"/>
              <a:lumOff val="80000"/>
            </a:schemeClr>
          </a:solidFill>
          <a:ln w="114300" cap="flat" cmpd="sng">
            <a:solidFill>
              <a:srgbClr val="3292E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3292E1"/>
                </a:solidFill>
                <a:latin typeface="Muli"/>
                <a:ea typeface="Muli"/>
                <a:cs typeface="Muli"/>
                <a:sym typeface="Muli"/>
              </a:rPr>
              <a:t>Model Training</a:t>
            </a:r>
            <a:endParaRPr sz="1100" dirty="0">
              <a:solidFill>
                <a:srgbClr val="3292E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81" name="Google Shape;481;p2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7" name="Google Shape;480;p27">
            <a:extLst>
              <a:ext uri="{FF2B5EF4-FFF2-40B4-BE49-F238E27FC236}">
                <a16:creationId xmlns:a16="http://schemas.microsoft.com/office/drawing/2014/main" id="{B0CB2200-28C1-AE46-A3E2-0C8A05E74242}"/>
              </a:ext>
            </a:extLst>
          </p:cNvPr>
          <p:cNvSpPr/>
          <p:nvPr/>
        </p:nvSpPr>
        <p:spPr>
          <a:xfrm>
            <a:off x="5513913" y="2538860"/>
            <a:ext cx="1724812" cy="1224823"/>
          </a:xfrm>
          <a:prstGeom prst="chevron">
            <a:avLst>
              <a:gd name="adj" fmla="val 29853"/>
            </a:avLst>
          </a:prstGeom>
          <a:solidFill>
            <a:schemeClr val="accent1">
              <a:lumMod val="20000"/>
              <a:lumOff val="80000"/>
            </a:schemeClr>
          </a:solidFill>
          <a:ln w="114300" cap="flat" cmpd="sng">
            <a:solidFill>
              <a:srgbClr val="7030A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7030A0"/>
                </a:solidFill>
                <a:latin typeface="Muli"/>
                <a:ea typeface="Muli"/>
                <a:cs typeface="Muli"/>
                <a:sym typeface="Muli"/>
              </a:rPr>
              <a:t>Model Evaluation &amp; Selection, Final Stock Price Prediction</a:t>
            </a:r>
            <a:endParaRPr sz="1100" dirty="0">
              <a:solidFill>
                <a:srgbClr val="7030A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" name="Google Shape;480;p27">
            <a:extLst>
              <a:ext uri="{FF2B5EF4-FFF2-40B4-BE49-F238E27FC236}">
                <a16:creationId xmlns:a16="http://schemas.microsoft.com/office/drawing/2014/main" id="{93C5F7BB-DA74-484A-90E5-8095FD86A32D}"/>
              </a:ext>
            </a:extLst>
          </p:cNvPr>
          <p:cNvSpPr/>
          <p:nvPr/>
        </p:nvSpPr>
        <p:spPr>
          <a:xfrm>
            <a:off x="7303010" y="2538860"/>
            <a:ext cx="1724812" cy="1224823"/>
          </a:xfrm>
          <a:prstGeom prst="chevron">
            <a:avLst>
              <a:gd name="adj" fmla="val 29853"/>
            </a:avLst>
          </a:prstGeom>
          <a:solidFill>
            <a:schemeClr val="accent1">
              <a:lumMod val="20000"/>
              <a:lumOff val="80000"/>
            </a:schemeClr>
          </a:solidFill>
          <a:ln w="114300" cap="flat" cmpd="sng">
            <a:solidFill>
              <a:schemeClr val="accent5">
                <a:lumMod val="5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accent5">
                    <a:lumMod val="50000"/>
                  </a:schemeClr>
                </a:solidFill>
                <a:latin typeface="Muli"/>
                <a:ea typeface="Muli"/>
                <a:cs typeface="Muli"/>
                <a:sym typeface="Muli"/>
              </a:rPr>
              <a:t>Model Evaluation &amp; Selection, Final Stock Price Prediction</a:t>
            </a:r>
            <a:endParaRPr sz="1100" dirty="0">
              <a:solidFill>
                <a:schemeClr val="accent5">
                  <a:lumMod val="50000"/>
                </a:schemeClr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27704234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8" grpId="0" animBg="1"/>
      <p:bldP spid="479" grpId="0" animBg="1"/>
      <p:bldP spid="480" grpId="0" animBg="1"/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7DAE7-DB9C-8742-A98C-FD47180E9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2700" y="821200"/>
            <a:ext cx="6157266" cy="645300"/>
          </a:xfrm>
        </p:spPr>
        <p:txBody>
          <a:bodyPr/>
          <a:lstStyle/>
          <a:p>
            <a:r>
              <a:rPr lang="en" dirty="0"/>
              <a:t>Stock Price Prediction-Short Term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824841-E721-874E-BC04-F302B33B4A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4" name="Google Shape;478;p27">
            <a:extLst>
              <a:ext uri="{FF2B5EF4-FFF2-40B4-BE49-F238E27FC236}">
                <a16:creationId xmlns:a16="http://schemas.microsoft.com/office/drawing/2014/main" id="{FE78FEEB-B394-C14D-97AD-EC4139953703}"/>
              </a:ext>
            </a:extLst>
          </p:cNvPr>
          <p:cNvSpPr/>
          <p:nvPr/>
        </p:nvSpPr>
        <p:spPr>
          <a:xfrm>
            <a:off x="179080" y="2538860"/>
            <a:ext cx="1692204" cy="1224823"/>
          </a:xfrm>
          <a:prstGeom prst="homePlate">
            <a:avLst>
              <a:gd name="adj" fmla="val 30129"/>
            </a:avLst>
          </a:prstGeom>
          <a:solidFill>
            <a:schemeClr val="accent1">
              <a:lumMod val="20000"/>
              <a:lumOff val="80000"/>
            </a:schemeClr>
          </a:solidFill>
          <a:ln w="114300" cap="flat" cmpd="sng">
            <a:solidFill>
              <a:srgbClr val="00E1C6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Get Stock Data Using API</a:t>
            </a:r>
            <a:endParaRPr sz="1100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" name="Google Shape;479;p27">
            <a:extLst>
              <a:ext uri="{FF2B5EF4-FFF2-40B4-BE49-F238E27FC236}">
                <a16:creationId xmlns:a16="http://schemas.microsoft.com/office/drawing/2014/main" id="{D512F613-A5BA-DE42-8A78-DE4F1506E311}"/>
              </a:ext>
            </a:extLst>
          </p:cNvPr>
          <p:cNvSpPr/>
          <p:nvPr/>
        </p:nvSpPr>
        <p:spPr>
          <a:xfrm>
            <a:off x="1935644" y="2538860"/>
            <a:ext cx="1724812" cy="1224823"/>
          </a:xfrm>
          <a:prstGeom prst="chevron">
            <a:avLst>
              <a:gd name="adj" fmla="val 29853"/>
            </a:avLst>
          </a:prstGeom>
          <a:solidFill>
            <a:schemeClr val="accent1">
              <a:lumMod val="20000"/>
              <a:lumOff val="80000"/>
            </a:schemeClr>
          </a:solidFill>
          <a:ln w="114300" cap="flat" cmpd="sng">
            <a:solidFill>
              <a:srgbClr val="19BBD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19BBD5"/>
                </a:solidFill>
                <a:latin typeface="Muli"/>
                <a:ea typeface="Muli"/>
                <a:cs typeface="Muli"/>
                <a:sym typeface="Muli"/>
              </a:rPr>
              <a:t>Feature Engineering</a:t>
            </a:r>
            <a:endParaRPr sz="1100" dirty="0">
              <a:solidFill>
                <a:srgbClr val="19BBD5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" name="Google Shape;480;p27">
            <a:extLst>
              <a:ext uri="{FF2B5EF4-FFF2-40B4-BE49-F238E27FC236}">
                <a16:creationId xmlns:a16="http://schemas.microsoft.com/office/drawing/2014/main" id="{6F8E1D1A-7B1B-0549-9A40-C5B23BA3A0A0}"/>
              </a:ext>
            </a:extLst>
          </p:cNvPr>
          <p:cNvSpPr/>
          <p:nvPr/>
        </p:nvSpPr>
        <p:spPr>
          <a:xfrm>
            <a:off x="3724741" y="2538860"/>
            <a:ext cx="1724812" cy="1224823"/>
          </a:xfrm>
          <a:prstGeom prst="chevron">
            <a:avLst>
              <a:gd name="adj" fmla="val 29853"/>
            </a:avLst>
          </a:prstGeom>
          <a:solidFill>
            <a:schemeClr val="accent1">
              <a:lumMod val="20000"/>
              <a:lumOff val="80000"/>
            </a:schemeClr>
          </a:solidFill>
          <a:ln w="114300" cap="flat" cmpd="sng">
            <a:solidFill>
              <a:srgbClr val="3292E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100" dirty="0">
                <a:solidFill>
                  <a:srgbClr val="0070C0"/>
                </a:solidFill>
              </a:rPr>
              <a:t>Fuzzification</a:t>
            </a:r>
            <a:endParaRPr sz="1100" dirty="0">
              <a:solidFill>
                <a:srgbClr val="0070C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7" name="Google Shape;480;p27">
            <a:extLst>
              <a:ext uri="{FF2B5EF4-FFF2-40B4-BE49-F238E27FC236}">
                <a16:creationId xmlns:a16="http://schemas.microsoft.com/office/drawing/2014/main" id="{C2721913-1D20-7D49-8AE4-552028DFDA72}"/>
              </a:ext>
            </a:extLst>
          </p:cNvPr>
          <p:cNvSpPr/>
          <p:nvPr/>
        </p:nvSpPr>
        <p:spPr>
          <a:xfrm>
            <a:off x="5513913" y="2538860"/>
            <a:ext cx="1724812" cy="1224823"/>
          </a:xfrm>
          <a:prstGeom prst="chevron">
            <a:avLst>
              <a:gd name="adj" fmla="val 29853"/>
            </a:avLst>
          </a:prstGeom>
          <a:solidFill>
            <a:schemeClr val="accent1">
              <a:lumMod val="20000"/>
              <a:lumOff val="80000"/>
            </a:schemeClr>
          </a:solidFill>
          <a:ln w="114300" cap="flat" cmpd="sng">
            <a:solidFill>
              <a:srgbClr val="7030A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CA" sz="1100" dirty="0">
                <a:solidFill>
                  <a:srgbClr val="7030A0"/>
                </a:solidFill>
              </a:rPr>
              <a:t>Rule generation</a:t>
            </a:r>
            <a:endParaRPr sz="1100" dirty="0">
              <a:solidFill>
                <a:srgbClr val="7030A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" name="Google Shape;480;p27">
            <a:extLst>
              <a:ext uri="{FF2B5EF4-FFF2-40B4-BE49-F238E27FC236}">
                <a16:creationId xmlns:a16="http://schemas.microsoft.com/office/drawing/2014/main" id="{C9F267A6-B230-2B42-9985-1D77524451CC}"/>
              </a:ext>
            </a:extLst>
          </p:cNvPr>
          <p:cNvSpPr/>
          <p:nvPr/>
        </p:nvSpPr>
        <p:spPr>
          <a:xfrm>
            <a:off x="7303010" y="2538860"/>
            <a:ext cx="1724812" cy="1224823"/>
          </a:xfrm>
          <a:prstGeom prst="chevron">
            <a:avLst>
              <a:gd name="adj" fmla="val 29853"/>
            </a:avLst>
          </a:prstGeom>
          <a:solidFill>
            <a:schemeClr val="accent1">
              <a:lumMod val="20000"/>
              <a:lumOff val="80000"/>
            </a:schemeClr>
          </a:solidFill>
          <a:ln w="114300" cap="flat" cmpd="sng">
            <a:solidFill>
              <a:schemeClr val="accent5">
                <a:lumMod val="5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7030A0"/>
                </a:solidFill>
                <a:latin typeface="Muli"/>
                <a:ea typeface="Muli"/>
                <a:cs typeface="Muli"/>
                <a:sym typeface="Muli"/>
              </a:rPr>
              <a:t>Forecasting</a:t>
            </a:r>
            <a:endParaRPr sz="1100" dirty="0">
              <a:solidFill>
                <a:srgbClr val="7030A0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35654780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1732700" y="672575"/>
            <a:ext cx="57921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43" name="Google Shape;343;p12"/>
          <p:cNvSpPr txBox="1"/>
          <p:nvPr/>
        </p:nvSpPr>
        <p:spPr>
          <a:xfrm>
            <a:off x="1732700" y="1208549"/>
            <a:ext cx="3191400" cy="3761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spcBef>
                <a:spcPts val="600"/>
              </a:spcBef>
              <a:buClr>
                <a:srgbClr val="FFFF00"/>
              </a:buClr>
              <a:buFont typeface="Wingdings" pitchFamily="2" charset="2"/>
              <a:buChar char="§"/>
            </a:pPr>
            <a:r>
              <a:rPr lang="en-US" sz="16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ABOUT </a:t>
            </a:r>
            <a:r>
              <a:rPr lang="en-US" sz="1600" b="1" dirty="0" err="1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TEAM</a:t>
            </a:r>
            <a:r>
              <a:rPr lang="en-US" sz="1600" b="1" i="1" dirty="0" err="1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Ace</a:t>
            </a:r>
            <a:endParaRPr lang="en-US" sz="1600" b="1" i="1"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  <a:p>
            <a:pPr marL="171450" lvl="0" indent="-171450">
              <a:spcBef>
                <a:spcPts val="600"/>
              </a:spcBef>
              <a:buClr>
                <a:srgbClr val="FFFF00"/>
              </a:buClr>
              <a:buFont typeface="Wingdings" pitchFamily="2" charset="2"/>
              <a:buChar char="§"/>
            </a:pPr>
            <a:r>
              <a:rPr lang="en-US" sz="16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INTRODUCTION</a:t>
            </a:r>
          </a:p>
          <a:p>
            <a:pPr marL="171450" lvl="0" indent="-171450">
              <a:spcBef>
                <a:spcPts val="600"/>
              </a:spcBef>
              <a:buClr>
                <a:srgbClr val="FFFF00"/>
              </a:buClr>
              <a:buFont typeface="Wingdings" pitchFamily="2" charset="2"/>
              <a:buChar char="§"/>
            </a:pPr>
            <a:r>
              <a:rPr lang="en-US" sz="16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APPROACH</a:t>
            </a:r>
          </a:p>
          <a:p>
            <a:pPr marL="171450" lvl="0" indent="-171450">
              <a:spcBef>
                <a:spcPts val="600"/>
              </a:spcBef>
              <a:buClr>
                <a:srgbClr val="FFFF00"/>
              </a:buClr>
              <a:buFont typeface="Wingdings" pitchFamily="2" charset="2"/>
              <a:buChar char="§"/>
            </a:pPr>
            <a:r>
              <a:rPr lang="en-US" sz="16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EDA</a:t>
            </a:r>
          </a:p>
          <a:p>
            <a:pPr marL="171450" lvl="0" indent="-171450">
              <a:spcBef>
                <a:spcPts val="600"/>
              </a:spcBef>
              <a:buClr>
                <a:srgbClr val="FFFF00"/>
              </a:buClr>
              <a:buFont typeface="Wingdings" pitchFamily="2" charset="2"/>
              <a:buChar char="§"/>
            </a:pPr>
            <a:r>
              <a:rPr lang="en-US" sz="16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DATA PRE-PROCESSING</a:t>
            </a:r>
          </a:p>
          <a:p>
            <a:pPr marL="171450" lvl="0" indent="-171450">
              <a:spcBef>
                <a:spcPts val="600"/>
              </a:spcBef>
              <a:buClr>
                <a:srgbClr val="FFFF00"/>
              </a:buClr>
              <a:buFont typeface="Wingdings" pitchFamily="2" charset="2"/>
              <a:buChar char="§"/>
            </a:pPr>
            <a:r>
              <a:rPr lang="en-US" sz="16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ARCHITECTURE PIPELINE</a:t>
            </a:r>
          </a:p>
          <a:p>
            <a:pPr marL="171450" lvl="0" indent="-171450">
              <a:spcBef>
                <a:spcPts val="600"/>
              </a:spcBef>
              <a:buClr>
                <a:srgbClr val="FFFF00"/>
              </a:buClr>
              <a:buFont typeface="Wingdings" pitchFamily="2" charset="2"/>
              <a:buChar char="§"/>
            </a:pPr>
            <a:r>
              <a:rPr lang="en-US" sz="16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CHOSEN ALGORITHMS</a:t>
            </a:r>
          </a:p>
          <a:p>
            <a:pPr marL="171450" lvl="0" indent="-171450">
              <a:spcBef>
                <a:spcPts val="600"/>
              </a:spcBef>
              <a:buClr>
                <a:srgbClr val="FFFF00"/>
              </a:buClr>
              <a:buFont typeface="Wingdings" pitchFamily="2" charset="2"/>
              <a:buChar char="§"/>
            </a:pPr>
            <a:r>
              <a:rPr lang="en-US" sz="16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APPLICATION DEPLOYMENT</a:t>
            </a:r>
          </a:p>
          <a:p>
            <a:pPr marL="171450" lvl="0" indent="-171450">
              <a:spcBef>
                <a:spcPts val="600"/>
              </a:spcBef>
              <a:buClr>
                <a:srgbClr val="FFFF00"/>
              </a:buClr>
              <a:buFont typeface="Wingdings" pitchFamily="2" charset="2"/>
              <a:buChar char="§"/>
            </a:pPr>
            <a:r>
              <a:rPr lang="en-US" sz="16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LIVE DEMO</a:t>
            </a:r>
          </a:p>
          <a:p>
            <a:pPr marL="171450" lvl="0" indent="-171450">
              <a:spcBef>
                <a:spcPts val="600"/>
              </a:spcBef>
              <a:buClr>
                <a:srgbClr val="FFFF00"/>
              </a:buClr>
              <a:buFont typeface="Wingdings" pitchFamily="2" charset="2"/>
              <a:buChar char="§"/>
            </a:pPr>
            <a:r>
              <a:rPr lang="en-US" sz="1600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CONCLUSION</a:t>
            </a:r>
          </a:p>
          <a:p>
            <a:pPr lvl="0">
              <a:spcBef>
                <a:spcPts val="600"/>
              </a:spcBef>
            </a:pPr>
            <a:endParaRPr sz="1600"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46" name="Google Shape;346;p12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848232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17D21-4D4C-4A18-B814-ECE119B01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494" y="743182"/>
            <a:ext cx="6938952" cy="645300"/>
          </a:xfrm>
        </p:spPr>
        <p:txBody>
          <a:bodyPr/>
          <a:lstStyle/>
          <a:p>
            <a:r>
              <a:rPr lang="en-US" sz="2000" dirty="0"/>
              <a:t>Visualization of the Fuzzy sets of the Linguistic Variable Adj Close</a:t>
            </a:r>
            <a:endParaRPr lang="en-CA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098BC0-576C-44FB-BC64-0CB5151125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21427F-D754-40DC-B883-F2030B819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290" y="1570819"/>
            <a:ext cx="6483927" cy="339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9068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8BFDA-A5EA-4E28-B30C-9F7F24B50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5030" y="785933"/>
            <a:ext cx="6704448" cy="645300"/>
          </a:xfrm>
        </p:spPr>
        <p:txBody>
          <a:bodyPr/>
          <a:lstStyle/>
          <a:p>
            <a:r>
              <a:rPr lang="en-US" sz="2800" dirty="0"/>
              <a:t>Fuzzification &amp; Temporal Patterns</a:t>
            </a:r>
            <a:endParaRPr lang="en-CA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EAC6EF-5BB5-46EC-8395-3337BB7A9B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55C4AB-9960-4C3D-8AB5-5381481C1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243" y="3339616"/>
            <a:ext cx="6392022" cy="1445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275A8F-4DDF-454B-AB17-868910099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243" y="1509858"/>
            <a:ext cx="6392022" cy="157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5220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709FC-3F11-4D35-85E7-DDC43C7DF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2800" dirty="0"/>
              <a:t>Rule generation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7C7293-EB6A-4CD1-B443-BB42A96294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614DA4-4D28-41C4-AD81-7CD023638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109" y="1700497"/>
            <a:ext cx="4518664" cy="315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36806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2AEE4A-0E5B-4091-939E-B5D5C1433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027" y="1866828"/>
            <a:ext cx="7352985" cy="29186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C7F4FE-548F-4C74-8549-70F2ACF4A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Rules plot</a:t>
            </a:r>
            <a:endParaRPr lang="en-CA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10FC04-F80D-45C7-8D68-7B3615AC2B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29801324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6B534-9878-476E-9302-0DC28E88D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Forecasting</a:t>
            </a:r>
            <a:endParaRPr lang="en-CA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CD3410-0D20-479F-A222-8186542B0C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63F981-B422-451E-8239-978632F32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92" y="1871771"/>
            <a:ext cx="8091016" cy="276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197742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7"/>
          <p:cNvSpPr txBox="1">
            <a:spLocks noGrp="1"/>
          </p:cNvSpPr>
          <p:nvPr>
            <p:ph type="title"/>
          </p:nvPr>
        </p:nvSpPr>
        <p:spPr>
          <a:xfrm>
            <a:off x="2380960" y="32629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NLP</a:t>
            </a:r>
            <a:endParaRPr sz="3500" dirty="0"/>
          </a:p>
        </p:txBody>
      </p:sp>
      <p:sp>
        <p:nvSpPr>
          <p:cNvPr id="481" name="Google Shape;481;p2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F7917514-C88A-7947-B4D5-BD4498298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963" y="727504"/>
            <a:ext cx="6629400" cy="423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75837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Chosen Algorithms</a:t>
            </a:r>
            <a:endParaRPr i="1"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Nixie One"/>
                <a:sym typeface="Nixie One"/>
              </a:rPr>
              <a:t>7</a:t>
            </a:r>
            <a:endParaRPr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257619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9"/>
          <p:cNvSpPr txBox="1">
            <a:spLocks noGrp="1"/>
          </p:cNvSpPr>
          <p:nvPr>
            <p:ph type="title"/>
          </p:nvPr>
        </p:nvSpPr>
        <p:spPr>
          <a:xfrm>
            <a:off x="1763483" y="493681"/>
            <a:ext cx="7254547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Stock Price Prediction-Long Term</a:t>
            </a:r>
            <a:endParaRPr sz="3000" dirty="0"/>
          </a:p>
        </p:txBody>
      </p:sp>
      <p:sp>
        <p:nvSpPr>
          <p:cNvPr id="410" name="Google Shape;410;p1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3" name="Picture 2" descr="A picture containing bird, flower&#10;&#10;Description automatically generated">
            <a:extLst>
              <a:ext uri="{FF2B5EF4-FFF2-40B4-BE49-F238E27FC236}">
                <a16:creationId xmlns:a16="http://schemas.microsoft.com/office/drawing/2014/main" id="{FE1D5D6B-7A13-BD4A-9B32-2A041ADF4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05" y="1954978"/>
            <a:ext cx="2889087" cy="1233543"/>
          </a:xfrm>
          <a:prstGeom prst="rect">
            <a:avLst/>
          </a:prstGeom>
        </p:spPr>
      </p:pic>
      <p:pic>
        <p:nvPicPr>
          <p:cNvPr id="5" name="Picture 4" descr="A picture containing bird, tree, flower&#10;&#10;Description automatically generated">
            <a:extLst>
              <a:ext uri="{FF2B5EF4-FFF2-40B4-BE49-F238E27FC236}">
                <a16:creationId xmlns:a16="http://schemas.microsoft.com/office/drawing/2014/main" id="{4B18EF0A-E357-2546-B101-7EC9860C9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04" y="3292095"/>
            <a:ext cx="2889087" cy="1172721"/>
          </a:xfrm>
          <a:prstGeom prst="rect">
            <a:avLst/>
          </a:prstGeom>
        </p:spPr>
      </p:pic>
      <p:pic>
        <p:nvPicPr>
          <p:cNvPr id="7" name="Picture 6" descr="A picture containing bird, flower&#10;&#10;Description automatically generated">
            <a:extLst>
              <a:ext uri="{FF2B5EF4-FFF2-40B4-BE49-F238E27FC236}">
                <a16:creationId xmlns:a16="http://schemas.microsoft.com/office/drawing/2014/main" id="{63648DEE-45CC-8046-95DA-1F0F0FD15A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7457" y="1483585"/>
            <a:ext cx="2889087" cy="1255026"/>
          </a:xfrm>
          <a:prstGeom prst="rect">
            <a:avLst/>
          </a:prstGeom>
        </p:spPr>
      </p:pic>
      <p:pic>
        <p:nvPicPr>
          <p:cNvPr id="9" name="Picture 8" descr="A picture containing bird, tree, flower&#10;&#10;Description automatically generated">
            <a:extLst>
              <a:ext uri="{FF2B5EF4-FFF2-40B4-BE49-F238E27FC236}">
                <a16:creationId xmlns:a16="http://schemas.microsoft.com/office/drawing/2014/main" id="{160CED21-BC6B-6D41-8B12-51AF28A8D9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5093" y="3804320"/>
            <a:ext cx="2973813" cy="1160155"/>
          </a:xfrm>
          <a:prstGeom prst="rect">
            <a:avLst/>
          </a:prstGeom>
        </p:spPr>
      </p:pic>
      <p:pic>
        <p:nvPicPr>
          <p:cNvPr id="11" name="Picture 10" descr="A picture containing bird, tree, flower&#10;&#10;Description automatically generated">
            <a:extLst>
              <a:ext uri="{FF2B5EF4-FFF2-40B4-BE49-F238E27FC236}">
                <a16:creationId xmlns:a16="http://schemas.microsoft.com/office/drawing/2014/main" id="{49B6CA85-5180-FD45-BF7A-5BF8F2C7B4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2786" y="3188521"/>
            <a:ext cx="2950413" cy="1024449"/>
          </a:xfrm>
          <a:prstGeom prst="rect">
            <a:avLst/>
          </a:prstGeom>
        </p:spPr>
      </p:pic>
      <p:pic>
        <p:nvPicPr>
          <p:cNvPr id="25" name="Picture 24" descr="A picture containing bird&#10;&#10;Description automatically generated">
            <a:extLst>
              <a:ext uri="{FF2B5EF4-FFF2-40B4-BE49-F238E27FC236}">
                <a16:creationId xmlns:a16="http://schemas.microsoft.com/office/drawing/2014/main" id="{D23C60EE-EE6C-8044-B05A-3BF2870594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4609" y="1809250"/>
            <a:ext cx="3024201" cy="132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17907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9"/>
          <p:cNvSpPr txBox="1">
            <a:spLocks noGrp="1"/>
          </p:cNvSpPr>
          <p:nvPr>
            <p:ph type="title"/>
          </p:nvPr>
        </p:nvSpPr>
        <p:spPr>
          <a:xfrm>
            <a:off x="1750397" y="814763"/>
            <a:ext cx="7123918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Stock Price Prediction-Long Term</a:t>
            </a:r>
            <a:endParaRPr sz="3000" dirty="0"/>
          </a:p>
        </p:txBody>
      </p:sp>
      <p:sp>
        <p:nvSpPr>
          <p:cNvPr id="410" name="Google Shape;410;p1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0FBDD4B-47D8-A546-B25E-5C654FB2F5D0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5312356" y="2089034"/>
            <a:ext cx="3648764" cy="2544900"/>
          </a:xfrm>
        </p:spPr>
        <p:txBody>
          <a:bodyPr/>
          <a:lstStyle/>
          <a:p>
            <a:r>
              <a:rPr lang="en-US" dirty="0"/>
              <a:t>Linear Regression Chosen </a:t>
            </a:r>
          </a:p>
          <a:p>
            <a:r>
              <a:rPr lang="en-US" dirty="0"/>
              <a:t>Fast and easy</a:t>
            </a:r>
          </a:p>
          <a:p>
            <a:r>
              <a:rPr lang="en-US" dirty="0"/>
              <a:t>The prediction error to the real-time stock price is less than 10%!</a:t>
            </a:r>
          </a:p>
          <a:p>
            <a:r>
              <a:rPr lang="en-US" dirty="0"/>
              <a:t>Amazing result!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9372A7-AEDF-7342-81AC-B549438AB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2238204"/>
            <a:ext cx="5292772" cy="897198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8DC210A-DFB9-404F-82B9-5B6D2BA0A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29" y="3149839"/>
            <a:ext cx="4060314" cy="181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246313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3229BE92-A039-3C4E-B545-B9C8AE833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333" y="1556228"/>
            <a:ext cx="6627675" cy="3176983"/>
          </a:xfrm>
          <a:prstGeom prst="rect">
            <a:avLst/>
          </a:prstGeom>
        </p:spPr>
      </p:pic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2E5CE42-7D65-6040-86E5-16E89F2A6CA6}"/>
              </a:ext>
            </a:extLst>
          </p:cNvPr>
          <p:cNvSpPr txBox="1">
            <a:spLocks/>
          </p:cNvSpPr>
          <p:nvPr/>
        </p:nvSpPr>
        <p:spPr>
          <a:xfrm>
            <a:off x="0" y="2188311"/>
            <a:ext cx="2107474" cy="25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139700" indent="0">
              <a:buNone/>
            </a:pPr>
            <a:endParaRPr lang="en-US" dirty="0"/>
          </a:p>
          <a:p>
            <a:r>
              <a:rPr lang="en-US" dirty="0"/>
              <a:t>The combined model with Linear Regression &amp; Random Forest Regression works the best</a:t>
            </a:r>
          </a:p>
        </p:txBody>
      </p:sp>
      <p:sp>
        <p:nvSpPr>
          <p:cNvPr id="8" name="Google Shape;406;p19">
            <a:extLst>
              <a:ext uri="{FF2B5EF4-FFF2-40B4-BE49-F238E27FC236}">
                <a16:creationId xmlns:a16="http://schemas.microsoft.com/office/drawing/2014/main" id="{D042B22D-D7FA-7141-89FA-D31FBCC5F2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0397" y="814763"/>
            <a:ext cx="7123918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Stock Price Prediction-Long Term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40525559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</a:t>
            </a:r>
            <a:r>
              <a:rPr lang="en" dirty="0" err="1"/>
              <a:t>Team</a:t>
            </a:r>
            <a:r>
              <a:rPr lang="en" i="1" dirty="0" err="1"/>
              <a:t>Ace</a:t>
            </a:r>
            <a:endParaRPr i="1"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1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9"/>
          <p:cNvSpPr txBox="1">
            <a:spLocks noGrp="1"/>
          </p:cNvSpPr>
          <p:nvPr>
            <p:ph type="title"/>
          </p:nvPr>
        </p:nvSpPr>
        <p:spPr>
          <a:xfrm>
            <a:off x="1995092" y="642919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NLP</a:t>
            </a:r>
            <a:endParaRPr dirty="0"/>
          </a:p>
        </p:txBody>
      </p:sp>
      <p:sp>
        <p:nvSpPr>
          <p:cNvPr id="410" name="Google Shape;410;p1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B947A-4F86-1949-B6CD-0F7AADDA0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57" y="2485859"/>
            <a:ext cx="2176800" cy="2544900"/>
          </a:xfrm>
        </p:spPr>
        <p:txBody>
          <a:bodyPr/>
          <a:lstStyle/>
          <a:p>
            <a:r>
              <a:rPr lang="en-US" dirty="0"/>
              <a:t>TF/IDF Chosen</a:t>
            </a:r>
          </a:p>
          <a:p>
            <a:r>
              <a:rPr lang="en-US" dirty="0"/>
              <a:t>All similar results, but TF/IDF easiest to tweak and the most accurate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62F455E-4C23-4649-9ABB-68855A96C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681" y="2731094"/>
            <a:ext cx="3289963" cy="2054431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931C03CC-5196-B544-9582-772FD9915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681" y="2497759"/>
            <a:ext cx="1866679" cy="233335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ABD3C5-30FB-6047-890C-77307C8F2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0147" y="2854489"/>
            <a:ext cx="3154735" cy="1935086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620A666C-9D40-7A48-B883-E0B2CCB560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0147" y="2513481"/>
            <a:ext cx="2631881" cy="341008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7D0C80-E066-9447-9E46-042D30E24A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6644" y="453232"/>
            <a:ext cx="3138888" cy="19395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F29DE3A-254D-6344-828E-75DF9CF483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6644" y="194161"/>
            <a:ext cx="2335420" cy="28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225339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 Deployment</a:t>
            </a:r>
            <a:endParaRPr i="1"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Nixie One"/>
                <a:sym typeface="Nixie One"/>
              </a:rPr>
              <a:t>8</a:t>
            </a:r>
            <a:endParaRPr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177872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9"/>
          <p:cNvSpPr txBox="1">
            <a:spLocks noGrp="1"/>
          </p:cNvSpPr>
          <p:nvPr>
            <p:ph type="title"/>
          </p:nvPr>
        </p:nvSpPr>
        <p:spPr>
          <a:xfrm>
            <a:off x="1883215" y="871714"/>
            <a:ext cx="6322729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Using </a:t>
            </a:r>
            <a:r>
              <a:rPr lang="en" dirty="0" err="1"/>
              <a:t>Streamlit</a:t>
            </a:r>
            <a:endParaRPr dirty="0"/>
          </a:p>
        </p:txBody>
      </p:sp>
      <p:sp>
        <p:nvSpPr>
          <p:cNvPr id="410" name="Google Shape;410;p1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2E5CE42-7D65-6040-86E5-16E89F2A6CA6}"/>
              </a:ext>
            </a:extLst>
          </p:cNvPr>
          <p:cNvSpPr txBox="1">
            <a:spLocks/>
          </p:cNvSpPr>
          <p:nvPr/>
        </p:nvSpPr>
        <p:spPr>
          <a:xfrm>
            <a:off x="1554093" y="1058864"/>
            <a:ext cx="5547360" cy="25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139700" indent="0">
              <a:buNone/>
            </a:pPr>
            <a:endParaRPr lang="en-US" sz="1600" dirty="0"/>
          </a:p>
          <a:p>
            <a:r>
              <a:rPr lang="en-CA" sz="1600" dirty="0"/>
              <a:t>An open source app framework </a:t>
            </a:r>
          </a:p>
          <a:p>
            <a:r>
              <a:rPr lang="en-CA" sz="1600" dirty="0"/>
              <a:t>Specifically designed for ML engineers </a:t>
            </a:r>
          </a:p>
          <a:p>
            <a:r>
              <a:rPr lang="en-CA" sz="1600" dirty="0"/>
              <a:t>Working with Python</a:t>
            </a:r>
          </a:p>
          <a:p>
            <a:r>
              <a:rPr lang="en-CA" sz="1600" dirty="0"/>
              <a:t>Compatible with major libraries &amp; frameworks of ML</a:t>
            </a:r>
          </a:p>
          <a:p>
            <a:endParaRPr lang="en-CA" sz="1600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7AD5BBB9-0EAE-6C42-9FB1-58FB40B47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08" y="3256145"/>
            <a:ext cx="2757110" cy="1176110"/>
          </a:xfrm>
          <a:prstGeom prst="rect">
            <a:avLst/>
          </a:prstGeom>
        </p:spPr>
      </p:pic>
      <p:pic>
        <p:nvPicPr>
          <p:cNvPr id="6" name="Picture 5" descr="A screenshot of text&#10;&#10;Description automatically generated">
            <a:extLst>
              <a:ext uri="{FF2B5EF4-FFF2-40B4-BE49-F238E27FC236}">
                <a16:creationId xmlns:a16="http://schemas.microsoft.com/office/drawing/2014/main" id="{1CBD1CC5-7736-954E-9AB2-F9039082B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192" y="2966662"/>
            <a:ext cx="4685211" cy="190833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9EF518F-F2F7-3546-B116-302C229669BC}"/>
              </a:ext>
            </a:extLst>
          </p:cNvPr>
          <p:cNvCxnSpPr/>
          <p:nvPr/>
        </p:nvCxnSpPr>
        <p:spPr>
          <a:xfrm>
            <a:off x="3788229" y="3056138"/>
            <a:ext cx="0" cy="172938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1586646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9"/>
          <p:cNvSpPr txBox="1">
            <a:spLocks noGrp="1"/>
          </p:cNvSpPr>
          <p:nvPr>
            <p:ph type="title"/>
          </p:nvPr>
        </p:nvSpPr>
        <p:spPr>
          <a:xfrm>
            <a:off x="1883215" y="871714"/>
            <a:ext cx="6322729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Cloud Deployment-AWS</a:t>
            </a:r>
            <a:endParaRPr dirty="0"/>
          </a:p>
        </p:txBody>
      </p:sp>
      <p:sp>
        <p:nvSpPr>
          <p:cNvPr id="410" name="Google Shape;410;p1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9EF518F-F2F7-3546-B116-302C229669BC}"/>
              </a:ext>
            </a:extLst>
          </p:cNvPr>
          <p:cNvCxnSpPr/>
          <p:nvPr/>
        </p:nvCxnSpPr>
        <p:spPr>
          <a:xfrm>
            <a:off x="4426677" y="2051968"/>
            <a:ext cx="0" cy="172938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077D0D84-B253-1446-82CF-658B6124C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713" y="1961107"/>
            <a:ext cx="2418964" cy="1814223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964D45C-BB60-424F-86C9-61F7C6220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9923" y="1961107"/>
            <a:ext cx="1790890" cy="181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025365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9"/>
          <p:cNvSpPr txBox="1">
            <a:spLocks noGrp="1"/>
          </p:cNvSpPr>
          <p:nvPr>
            <p:ph type="title"/>
          </p:nvPr>
        </p:nvSpPr>
        <p:spPr>
          <a:xfrm>
            <a:off x="1900633" y="811965"/>
            <a:ext cx="6322729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Running the App</a:t>
            </a:r>
            <a:endParaRPr dirty="0"/>
          </a:p>
        </p:txBody>
      </p:sp>
      <p:sp>
        <p:nvSpPr>
          <p:cNvPr id="410" name="Google Shape;410;p1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8AE3149-69BC-654A-8672-86D0447B28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5799856"/>
              </p:ext>
            </p:extLst>
          </p:nvPr>
        </p:nvGraphicFramePr>
        <p:xfrm>
          <a:off x="2746879" y="3195000"/>
          <a:ext cx="600611" cy="359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68B8327-CBF3-EC4C-B7CE-30CF6F3296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753" y="2571750"/>
            <a:ext cx="2568160" cy="1606234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CBC78C-48C7-7B4E-9C1E-4DE7BD95EE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31456" y="1898468"/>
            <a:ext cx="5564705" cy="279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555313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00086" y="2285529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Live Demo</a:t>
            </a:r>
            <a:br>
              <a:rPr lang="en" dirty="0"/>
            </a:br>
            <a:endParaRPr i="1"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Nixie One"/>
                <a:sym typeface="Nixie One"/>
              </a:rPr>
              <a:t>9</a:t>
            </a:r>
            <a:endParaRPr b="1" dirty="0">
              <a:solidFill>
                <a:srgbClr val="FFFFFF"/>
              </a:solidFill>
            </a:endParaRPr>
          </a:p>
        </p:txBody>
      </p:sp>
      <p:sp>
        <p:nvSpPr>
          <p:cNvPr id="4" name="Google Shape;373;p16">
            <a:extLst>
              <a:ext uri="{FF2B5EF4-FFF2-40B4-BE49-F238E27FC236}">
                <a16:creationId xmlns:a16="http://schemas.microsoft.com/office/drawing/2014/main" id="{0CDC3380-1622-114C-8422-FB2738930B7A}"/>
              </a:ext>
            </a:extLst>
          </p:cNvPr>
          <p:cNvSpPr txBox="1">
            <a:spLocks/>
          </p:cNvSpPr>
          <p:nvPr/>
        </p:nvSpPr>
        <p:spPr>
          <a:xfrm>
            <a:off x="2493992" y="2865429"/>
            <a:ext cx="5844894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r>
              <a:rPr lang="en-CA" b="1" dirty="0"/>
              <a:t>Click this link to access the app-</a:t>
            </a:r>
            <a:r>
              <a:rPr lang="en-CA" b="1" dirty="0">
                <a:hlinkClick r:id="rId3"/>
              </a:rPr>
              <a:t>http://52.201.68.14:8501</a:t>
            </a:r>
            <a:endParaRPr lang="en-CA" b="1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08965070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i="1"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Nixie One"/>
                <a:sym typeface="Nixie One"/>
              </a:rPr>
              <a:t>10</a:t>
            </a:r>
            <a:endParaRPr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118364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6"/>
          <p:cNvSpPr txBox="1">
            <a:spLocks noGrp="1"/>
          </p:cNvSpPr>
          <p:nvPr>
            <p:ph type="body" idx="1"/>
          </p:nvPr>
        </p:nvSpPr>
        <p:spPr>
          <a:xfrm>
            <a:off x="1649553" y="1364303"/>
            <a:ext cx="5844894" cy="165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◇"/>
            </a:pPr>
            <a:r>
              <a:rPr lang="en-US" sz="1800" dirty="0"/>
              <a:t>With AI, predicting stock price is possible.</a:t>
            </a:r>
            <a:endParaRPr sz="1800" dirty="0"/>
          </a:p>
          <a:p>
            <a:pPr lvl="0">
              <a:spcBef>
                <a:spcPts val="0"/>
              </a:spcBef>
            </a:pPr>
            <a:r>
              <a:rPr lang="en-US" sz="1800" dirty="0"/>
              <a:t>With AI, stock trading will be much easier.</a:t>
            </a:r>
          </a:p>
          <a:p>
            <a:pPr lvl="0">
              <a:spcBef>
                <a:spcPts val="0"/>
              </a:spcBef>
            </a:pPr>
            <a:r>
              <a:rPr lang="en-US" sz="1800" dirty="0"/>
              <a:t>The level of understanding of the dataset is the key to whether an AI project can be successful.</a:t>
            </a:r>
          </a:p>
          <a:p>
            <a:pPr>
              <a:spcBef>
                <a:spcPts val="0"/>
              </a:spcBef>
            </a:pPr>
            <a:r>
              <a:rPr lang="en-CA" sz="1800" dirty="0"/>
              <a:t>For future improvements, wider range of datasets in addition to stock prices are needed.</a:t>
            </a:r>
            <a:endParaRPr lang="en-US" sz="1800" dirty="0"/>
          </a:p>
          <a:p>
            <a:pPr lvl="0">
              <a:spcBef>
                <a:spcPts val="0"/>
              </a:spcBef>
            </a:pPr>
            <a:r>
              <a:rPr lang="en-US" sz="1800" dirty="0"/>
              <a:t>Also, possible combination with Neural Network models could lead to better predicted results.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374" name="Google Shape;374;p1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5"/>
          <p:cNvSpPr/>
          <p:nvPr/>
        </p:nvSpPr>
        <p:spPr>
          <a:xfrm rot="-5400000">
            <a:off x="1053600" y="533300"/>
            <a:ext cx="1855800" cy="2142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2" name="Google Shape;572;p35"/>
          <p:cNvSpPr txBox="1">
            <a:spLocks noGrp="1"/>
          </p:cNvSpPr>
          <p:nvPr>
            <p:ph type="ctrTitle" idx="4294967295"/>
          </p:nvPr>
        </p:nvSpPr>
        <p:spPr>
          <a:xfrm>
            <a:off x="3152775" y="1354750"/>
            <a:ext cx="456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Thanks!</a:t>
            </a:r>
            <a:endParaRPr sz="8000" dirty="0"/>
          </a:p>
        </p:txBody>
      </p:sp>
      <p:sp>
        <p:nvSpPr>
          <p:cNvPr id="573" name="Google Shape;573;p35"/>
          <p:cNvSpPr txBox="1">
            <a:spLocks noGrp="1"/>
          </p:cNvSpPr>
          <p:nvPr>
            <p:ph type="body" idx="4294967295"/>
          </p:nvPr>
        </p:nvSpPr>
        <p:spPr>
          <a:xfrm>
            <a:off x="3286468" y="2400250"/>
            <a:ext cx="4562100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Any questions?</a:t>
            </a:r>
            <a:endParaRPr dirty="0"/>
          </a:p>
        </p:txBody>
      </p:sp>
      <p:sp>
        <p:nvSpPr>
          <p:cNvPr id="574" name="Google Shape;574;p35"/>
          <p:cNvSpPr/>
          <p:nvPr/>
        </p:nvSpPr>
        <p:spPr>
          <a:xfrm>
            <a:off x="1591719" y="1212580"/>
            <a:ext cx="779561" cy="77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3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5"/>
          <p:cNvSpPr txBox="1">
            <a:spLocks noGrp="1"/>
          </p:cNvSpPr>
          <p:nvPr>
            <p:ph type="body" idx="1"/>
          </p:nvPr>
        </p:nvSpPr>
        <p:spPr>
          <a:xfrm>
            <a:off x="1621830" y="129579"/>
            <a:ext cx="62823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The People Behind the Project</a:t>
            </a:r>
            <a:endParaRPr dirty="0"/>
          </a:p>
        </p:txBody>
      </p:sp>
      <p:sp>
        <p:nvSpPr>
          <p:cNvPr id="367" name="Google Shape;367;p1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31F0D7-9BC1-1D47-8F0E-B4C7D688932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13959" y="1073212"/>
            <a:ext cx="2237131" cy="2237100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BB88EB1-218A-8A46-8A40-DC53F6B851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119922"/>
              </p:ext>
            </p:extLst>
          </p:nvPr>
        </p:nvGraphicFramePr>
        <p:xfrm>
          <a:off x="1677724" y="3430374"/>
          <a:ext cx="7339055" cy="1040669"/>
        </p:xfrm>
        <a:graphic>
          <a:graphicData uri="http://schemas.openxmlformats.org/drawingml/2006/table">
            <a:tbl>
              <a:tblPr firstRow="1" firstCol="1" bandRow="1">
                <a:tableStyleId>{725B3B94-0E8E-4C87-A419-B1C83FEEA047}</a:tableStyleId>
              </a:tblPr>
              <a:tblGrid>
                <a:gridCol w="2422906">
                  <a:extLst>
                    <a:ext uri="{9D8B030D-6E8A-4147-A177-3AD203B41FA5}">
                      <a16:colId xmlns:a16="http://schemas.microsoft.com/office/drawing/2014/main" val="526214540"/>
                    </a:ext>
                  </a:extLst>
                </a:gridCol>
                <a:gridCol w="2336930">
                  <a:extLst>
                    <a:ext uri="{9D8B030D-6E8A-4147-A177-3AD203B41FA5}">
                      <a16:colId xmlns:a16="http://schemas.microsoft.com/office/drawing/2014/main" val="3426448947"/>
                    </a:ext>
                  </a:extLst>
                </a:gridCol>
                <a:gridCol w="2579219">
                  <a:extLst>
                    <a:ext uri="{9D8B030D-6E8A-4147-A177-3AD203B41FA5}">
                      <a16:colId xmlns:a16="http://schemas.microsoft.com/office/drawing/2014/main" val="517656588"/>
                    </a:ext>
                  </a:extLst>
                </a:gridCol>
              </a:tblGrid>
              <a:tr h="473716">
                <a:tc>
                  <a:txBody>
                    <a:bodyPr/>
                    <a:lstStyle/>
                    <a:p>
                      <a:pPr marL="159385" indent="-4508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300" dirty="0">
                          <a:solidFill>
                            <a:schemeClr val="bg1"/>
                          </a:solidFill>
                          <a:effectLst/>
                        </a:rPr>
                        <a:t>KENG HIN CHEONG</a:t>
                      </a:r>
                      <a:endParaRPr lang="en-CA" sz="9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3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AU QUANG LOC NGUYEN</a:t>
                      </a:r>
                    </a:p>
                  </a:txBody>
                  <a:tcPr marL="0" marR="0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3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CHUTU LI</a:t>
                      </a:r>
                    </a:p>
                  </a:txBody>
                  <a:tcPr marL="0" marR="0" marT="0" marB="0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0844644"/>
                  </a:ext>
                </a:extLst>
              </a:tr>
              <a:tr h="323108">
                <a:tc>
                  <a:txBody>
                    <a:bodyPr/>
                    <a:lstStyle/>
                    <a:p>
                      <a:pPr marL="10414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300" dirty="0">
                          <a:solidFill>
                            <a:schemeClr val="bg1"/>
                          </a:solidFill>
                          <a:effectLst/>
                        </a:rPr>
                        <a:t>100711777</a:t>
                      </a:r>
                      <a:endParaRPr lang="en-CA" sz="9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100741710</a:t>
                      </a:r>
                    </a:p>
                  </a:txBody>
                  <a:tcPr marL="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100765238</a:t>
                      </a:r>
                    </a:p>
                  </a:txBody>
                  <a:tcPr marL="0" marR="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0847151"/>
                  </a:ext>
                </a:extLst>
              </a:tr>
              <a:tr h="2438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300" dirty="0">
                          <a:solidFill>
                            <a:schemeClr val="bg1"/>
                          </a:solidFill>
                          <a:effectLst/>
                        </a:rPr>
                        <a:t>AI Specialist</a:t>
                      </a:r>
                      <a:endParaRPr lang="en-CA" sz="9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12115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CA" sz="1300" dirty="0">
                          <a:solidFill>
                            <a:schemeClr val="bg1"/>
                          </a:solidFill>
                          <a:effectLst/>
                        </a:rPr>
                        <a:t>AI Specialist</a:t>
                      </a:r>
                      <a:endParaRPr lang="en-CA" sz="13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159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300" dirty="0">
                          <a:solidFill>
                            <a:schemeClr val="bg1"/>
                          </a:solidFill>
                          <a:effectLst/>
                        </a:rPr>
                        <a:t>AI Specialist</a:t>
                      </a:r>
                      <a:endParaRPr lang="en-CA" sz="9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b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1889670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E39DBFB4-49CC-E349-96C9-5EAB276F671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222697" y="1073519"/>
            <a:ext cx="2237105" cy="22364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04220A-FF46-214B-A05B-D096317F5A6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531409" y="1071931"/>
            <a:ext cx="2239645" cy="223964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144C26-3DEA-E140-97A9-B0667A13A5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DCA9F8-C24A-5F40-B384-6D0E01469B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042408" y="1733764"/>
            <a:ext cx="6282300" cy="2262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6200" indent="0">
              <a:buNone/>
            </a:pPr>
            <a:r>
              <a:rPr lang="en-CA" i="1" dirty="0">
                <a:solidFill>
                  <a:schemeClr val="bg1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We always aim to conquer any difficulties and challenges. </a:t>
            </a:r>
          </a:p>
          <a:p>
            <a:pPr marL="76200" indent="0">
              <a:buNone/>
            </a:pPr>
            <a:r>
              <a:rPr lang="en-CA" i="1" dirty="0">
                <a:solidFill>
                  <a:schemeClr val="bg1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“Just do it, make it happen, and ACE it!” is our team’s core spirit.</a:t>
            </a:r>
            <a:endParaRPr lang="en-CA" dirty="0">
              <a:solidFill>
                <a:schemeClr val="bg1"/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58048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Nixie One"/>
                <a:sym typeface="Nixie One"/>
              </a:rPr>
              <a:t>2</a:t>
            </a:r>
            <a:endParaRPr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28533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C3397-18AC-9747-9E9F-6CF0B7B8BD2E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474852" y="1104201"/>
            <a:ext cx="7112557" cy="3284920"/>
          </a:xfrm>
        </p:spPr>
        <p:txBody>
          <a:bodyPr/>
          <a:lstStyle/>
          <a:p>
            <a:r>
              <a:rPr lang="en-CA" sz="2000" dirty="0"/>
              <a:t>Stock trading has always been a task done by trading professionals in finance, since it can be very difficult, risky, time consuming and emotionally affected.</a:t>
            </a:r>
          </a:p>
          <a:p>
            <a:r>
              <a:rPr lang="en-CA" sz="2000" dirty="0"/>
              <a:t>Needs professional knowledge and experience.</a:t>
            </a:r>
          </a:p>
          <a:p>
            <a:r>
              <a:rPr lang="en-CA" sz="2000" dirty="0"/>
              <a:t>Hard to make money at the end. 7/10 ordinary players lose money.</a:t>
            </a:r>
          </a:p>
          <a:p>
            <a:r>
              <a:rPr lang="en-CA" sz="2000" dirty="0"/>
              <a:t>Therefore, our project aims to address the problems mentioned.</a:t>
            </a:r>
          </a:p>
          <a:p>
            <a:r>
              <a:rPr lang="en-CA" sz="2000" dirty="0"/>
              <a:t>Focused on SP500 IT Sector of US Stock Market.</a:t>
            </a:r>
          </a:p>
          <a:p>
            <a:endParaRPr lang="en-CA" sz="2000" dirty="0"/>
          </a:p>
          <a:p>
            <a:endParaRPr lang="en-CA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6322168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Approach</a:t>
            </a:r>
            <a:endParaRPr i="1"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Nixie One"/>
                <a:sym typeface="Nixie One"/>
              </a:rPr>
              <a:t>3</a:t>
            </a:r>
            <a:endParaRPr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21160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C048B39-C9E7-DA43-AA36-F30845F4F76E}"/>
              </a:ext>
            </a:extLst>
          </p:cNvPr>
          <p:cNvSpPr txBox="1">
            <a:spLocks/>
          </p:cNvSpPr>
          <p:nvPr/>
        </p:nvSpPr>
        <p:spPr>
          <a:xfrm>
            <a:off x="1741031" y="632198"/>
            <a:ext cx="6524161" cy="25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r>
              <a:rPr lang="en-CA" sz="2000" dirty="0"/>
              <a:t>The project has three main parts:</a:t>
            </a:r>
          </a:p>
          <a:p>
            <a:pPr lvl="1"/>
            <a:r>
              <a:rPr lang="en-CA" sz="2000" dirty="0"/>
              <a:t>Long Term Investment</a:t>
            </a:r>
          </a:p>
          <a:p>
            <a:pPr lvl="1"/>
            <a:r>
              <a:rPr lang="en-CA" sz="2000" dirty="0"/>
              <a:t>Short Term Investment</a:t>
            </a:r>
          </a:p>
          <a:p>
            <a:pPr lvl="1"/>
            <a:r>
              <a:rPr lang="en-CA" sz="2000" dirty="0"/>
              <a:t>NLP Stock Recommendations</a:t>
            </a:r>
          </a:p>
          <a:p>
            <a:r>
              <a:rPr lang="en-CA" sz="2000" dirty="0"/>
              <a:t>Main tools and libraries used:</a:t>
            </a:r>
          </a:p>
          <a:p>
            <a:pPr marL="139700" indent="0">
              <a:buNone/>
            </a:pPr>
            <a:endParaRPr lang="en-CA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93112D-AC34-6948-A9CE-1033AEE02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524" y="2631030"/>
            <a:ext cx="2906533" cy="1637224"/>
          </a:xfrm>
          <a:prstGeom prst="rect">
            <a:avLst/>
          </a:prstGeom>
        </p:spPr>
      </p:pic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740E21E5-F377-E74A-8424-15013B9AF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10" y="2517892"/>
            <a:ext cx="2843060" cy="1595678"/>
          </a:xfrm>
          <a:prstGeom prst="rect">
            <a:avLst/>
          </a:prstGeom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4D322A4A-5C27-B44A-B46B-2DC12A5D2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524" y="2299599"/>
            <a:ext cx="1228420" cy="122842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6522E55-2779-514E-B405-575397C327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0891" y="2517178"/>
            <a:ext cx="1916246" cy="1076291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A4020911-408E-CF48-8696-F6952CA4E6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3233" y="3766836"/>
            <a:ext cx="2311561" cy="69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3105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2568</TotalTime>
  <Words>537</Words>
  <Application>Microsoft Macintosh PowerPoint</Application>
  <PresentationFormat>On-screen Show (16:9)</PresentationFormat>
  <Paragraphs>142</Paragraphs>
  <Slides>38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Muli</vt:lpstr>
      <vt:lpstr>Calibri</vt:lpstr>
      <vt:lpstr>Wingdings</vt:lpstr>
      <vt:lpstr>Arial</vt:lpstr>
      <vt:lpstr>Aparajita</vt:lpstr>
      <vt:lpstr>Nixie One</vt:lpstr>
      <vt:lpstr>Helvetica Neue</vt:lpstr>
      <vt:lpstr>Imogen template</vt:lpstr>
      <vt:lpstr>PROJECT TITAN-X TeamAce</vt:lpstr>
      <vt:lpstr>Table of Contents</vt:lpstr>
      <vt:lpstr>About TeamAce</vt:lpstr>
      <vt:lpstr>PowerPoint Presentation</vt:lpstr>
      <vt:lpstr>PowerPoint Presentation</vt:lpstr>
      <vt:lpstr>Introduction</vt:lpstr>
      <vt:lpstr>PowerPoint Presentation</vt:lpstr>
      <vt:lpstr>Approach</vt:lpstr>
      <vt:lpstr>PowerPoint Presentation</vt:lpstr>
      <vt:lpstr>EDA</vt:lpstr>
      <vt:lpstr>Stock Price Prediction </vt:lpstr>
      <vt:lpstr>NLP</vt:lpstr>
      <vt:lpstr>Data Pre-Processing</vt:lpstr>
      <vt:lpstr>Stock Price Prediction-Long Term </vt:lpstr>
      <vt:lpstr>Stock Price Prediction-Short Term</vt:lpstr>
      <vt:lpstr>NLP</vt:lpstr>
      <vt:lpstr>Architecture Pipeline</vt:lpstr>
      <vt:lpstr>Stock Price Prediction-Long Term</vt:lpstr>
      <vt:lpstr>Stock Price Prediction-Short Term</vt:lpstr>
      <vt:lpstr>Visualization of the Fuzzy sets of the Linguistic Variable Adj Close</vt:lpstr>
      <vt:lpstr>Fuzzification &amp; Temporal Patterns</vt:lpstr>
      <vt:lpstr>Rule generation</vt:lpstr>
      <vt:lpstr>Rules plot</vt:lpstr>
      <vt:lpstr>Forecasting</vt:lpstr>
      <vt:lpstr>NLP</vt:lpstr>
      <vt:lpstr>Chosen Algorithms</vt:lpstr>
      <vt:lpstr>Stock Price Prediction-Long Term</vt:lpstr>
      <vt:lpstr>Stock Price Prediction-Long Term</vt:lpstr>
      <vt:lpstr>Stock Price Prediction-Long Term</vt:lpstr>
      <vt:lpstr>NLP</vt:lpstr>
      <vt:lpstr>Application Deployment</vt:lpstr>
      <vt:lpstr>Using Streamlit</vt:lpstr>
      <vt:lpstr>Cloud Deployment-AWS</vt:lpstr>
      <vt:lpstr>Running the App</vt:lpstr>
      <vt:lpstr>Live Demo </vt:lpstr>
      <vt:lpstr>Conclusion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Keng hin Cheong</cp:lastModifiedBy>
  <cp:revision>80</cp:revision>
  <dcterms:modified xsi:type="dcterms:W3CDTF">2020-04-18T02:22:37Z</dcterms:modified>
</cp:coreProperties>
</file>